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35" r:id="rId2"/>
    <p:sldMasterId id="2147483728" r:id="rId3"/>
  </p:sldMasterIdLst>
  <p:notesMasterIdLst>
    <p:notesMasterId r:id="rId18"/>
  </p:notesMasterIdLst>
  <p:handoutMasterIdLst>
    <p:handoutMasterId r:id="rId19"/>
  </p:handoutMasterIdLst>
  <p:sldIdLst>
    <p:sldId id="288" r:id="rId4"/>
    <p:sldId id="638" r:id="rId5"/>
    <p:sldId id="292" r:id="rId6"/>
    <p:sldId id="631" r:id="rId7"/>
    <p:sldId id="635" r:id="rId8"/>
    <p:sldId id="629" r:id="rId9"/>
    <p:sldId id="633" r:id="rId10"/>
    <p:sldId id="642" r:id="rId11"/>
    <p:sldId id="630" r:id="rId12"/>
    <p:sldId id="639" r:id="rId13"/>
    <p:sldId id="636" r:id="rId14"/>
    <p:sldId id="643" r:id="rId15"/>
    <p:sldId id="302" r:id="rId16"/>
    <p:sldId id="293" r:id="rId17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ZULOVÁ Zuzana" initials="ZZ" lastIdx="1" clrIdx="0">
    <p:extLst>
      <p:ext uri="{19B8F6BF-5375-455C-9EA6-DF929625EA0E}">
        <p15:presenceInfo xmlns:p15="http://schemas.microsoft.com/office/powerpoint/2012/main" userId="S::ZezulovaZ@ctu.cz::9fe3e444-c8de-4f4b-bc07-ab1cc78a5dba" providerId="AD"/>
      </p:ext>
    </p:extLst>
  </p:cmAuthor>
  <p:cmAuthor id="2" name="HANKIEWICZOVÁ Hana" initials="HH" lastIdx="10" clrIdx="1">
    <p:extLst>
      <p:ext uri="{19B8F6BF-5375-455C-9EA6-DF929625EA0E}">
        <p15:presenceInfo xmlns:p15="http://schemas.microsoft.com/office/powerpoint/2012/main" userId="S::HankiewiczovaH@ctu.cz::ec7f0447-7c47-4408-a743-e43ee4d2243a" providerId="AD"/>
      </p:ext>
    </p:extLst>
  </p:cmAuthor>
  <p:cmAuthor id="3" name="Charyparová Leona" initials="CL" lastIdx="3" clrIdx="2">
    <p:extLst>
      <p:ext uri="{19B8F6BF-5375-455C-9EA6-DF929625EA0E}">
        <p15:presenceInfo xmlns:p15="http://schemas.microsoft.com/office/powerpoint/2012/main" userId="S::CharyparovaL@ctu.cz::c23f045c-852f-4601-b5cc-0ee0541d8560" providerId="AD"/>
      </p:ext>
    </p:extLst>
  </p:cmAuthor>
  <p:cmAuthor id="4" name="Vosáhlová Veronika" initials="VV" lastIdx="4" clrIdx="3">
    <p:extLst>
      <p:ext uri="{19B8F6BF-5375-455C-9EA6-DF929625EA0E}">
        <p15:presenceInfo xmlns:p15="http://schemas.microsoft.com/office/powerpoint/2012/main" userId="S::vosahlovav@ctu.cz::0afd1a8c-3b39-4e94-92f1-4f02577b9a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276C"/>
    <a:srgbClr val="83A0BC"/>
    <a:srgbClr val="D07527"/>
    <a:srgbClr val="FF9966"/>
    <a:srgbClr val="000000"/>
    <a:srgbClr val="AD0BAC"/>
    <a:srgbClr val="DEA900"/>
    <a:srgbClr val="ED6C05"/>
    <a:srgbClr val="FFE6C1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4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77" y="1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7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22AB8C-F2B2-A092-9662-9C2975B448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18. 10. 2023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F29CB7-4A08-1E3E-5C05-23D79D3349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strana </a:t>
            </a:r>
            <a:fld id="{9DB2B4F0-5529-4167-8995-35030A26C464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 1">
            <a:extLst>
              <a:ext uri="{FF2B5EF4-FFF2-40B4-BE49-F238E27FC236}">
                <a16:creationId xmlns:a16="http://schemas.microsoft.com/office/drawing/2014/main" id="{4430CD3A-BA31-E0E8-6237-8931E994881C}"/>
              </a:ext>
            </a:extLst>
          </p:cNvPr>
          <p:cNvSpPr/>
          <p:nvPr/>
        </p:nvSpPr>
        <p:spPr>
          <a:xfrm>
            <a:off x="1" y="319531"/>
            <a:ext cx="6808788" cy="3893529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68" tIns="45784" rIns="91568" bIns="45784" rtlCol="0" anchor="ctr"/>
          <a:lstStyle/>
          <a:p>
            <a:pPr algn="ctr"/>
            <a:endParaRPr lang="cs-CZ" dirty="0"/>
          </a:p>
        </p:txBody>
      </p:sp>
      <p:sp>
        <p:nvSpPr>
          <p:cNvPr id="7" name="Obdélník 1">
            <a:extLst>
              <a:ext uri="{FF2B5EF4-FFF2-40B4-BE49-F238E27FC236}">
                <a16:creationId xmlns:a16="http://schemas.microsoft.com/office/drawing/2014/main" id="{7AC09773-A475-B039-5E55-A1F92FA4F242}"/>
              </a:ext>
            </a:extLst>
          </p:cNvPr>
          <p:cNvSpPr/>
          <p:nvPr/>
        </p:nvSpPr>
        <p:spPr>
          <a:xfrm flipH="1" flipV="1">
            <a:off x="1" y="5810708"/>
            <a:ext cx="6808788" cy="3631443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68" tIns="45784" rIns="91568" bIns="45784"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3463819-D30F-5C08-0AAD-BB58601D0BA7}"/>
              </a:ext>
            </a:extLst>
          </p:cNvPr>
          <p:cNvSpPr/>
          <p:nvPr/>
        </p:nvSpPr>
        <p:spPr>
          <a:xfrm>
            <a:off x="1" y="3408318"/>
            <a:ext cx="6808788" cy="333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68" tIns="45784" rIns="91568" bIns="45784"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2185EE-B5CB-EA67-4314-EEA4752C2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7" y="9398137"/>
            <a:ext cx="862410" cy="514072"/>
          </a:xfrm>
          <a:prstGeom prst="rect">
            <a:avLst/>
          </a:prstGeom>
        </p:spPr>
      </p:pic>
      <p:sp>
        <p:nvSpPr>
          <p:cNvPr id="10" name="Zástupný symbol pro záhlaví 9">
            <a:extLst>
              <a:ext uri="{FF2B5EF4-FFF2-40B4-BE49-F238E27FC236}">
                <a16:creationId xmlns:a16="http://schemas.microsoft.com/office/drawing/2014/main" id="{5B9C84D2-A7B9-8D82-1229-AE242358A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Prezentace na ukázku	</a:t>
            </a:r>
          </a:p>
        </p:txBody>
      </p:sp>
    </p:spTree>
    <p:extLst>
      <p:ext uri="{BB962C8B-B14F-4D97-AF65-F5344CB8AC3E}">
        <p14:creationId xmlns:p14="http://schemas.microsoft.com/office/powerpoint/2010/main" val="16623224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4CAA45D-0876-4DBC-98A6-5FB86A594F87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84488"/>
            <a:ext cx="5447666" cy="391342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1813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5981" y="9441813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A8597B67-EBCC-4050-B9E4-1B3791F85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84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7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2083622"/>
            <a:ext cx="11477625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0478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60" y="200725"/>
            <a:ext cx="11931042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931042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04008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00233993-17A6-38BF-6A30-72EF6908DE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2" y="1247775"/>
            <a:ext cx="5800723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BC798B-884B-168A-1311-DCCF5E7C19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5578" y="1247775"/>
            <a:ext cx="5800723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6245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105" y="1322614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CD7967-C0BE-4B51-AEFA-EDA7EFE70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821" y="1322614"/>
            <a:ext cx="6164263" cy="5351785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>
                <a:solidFill>
                  <a:srgbClr val="18276C"/>
                </a:solidFill>
              </a:defRPr>
            </a:lvl1pPr>
            <a:lvl2pPr>
              <a:buClr>
                <a:srgbClr val="18276C"/>
              </a:buClr>
              <a:defRPr>
                <a:solidFill>
                  <a:srgbClr val="18276C"/>
                </a:solidFill>
              </a:defRPr>
            </a:lvl2pPr>
            <a:lvl3pPr>
              <a:buClr>
                <a:srgbClr val="18276C"/>
              </a:buClr>
              <a:defRPr>
                <a:solidFill>
                  <a:srgbClr val="18276C"/>
                </a:solidFill>
              </a:defRPr>
            </a:lvl3pPr>
            <a:lvl4pPr>
              <a:buClr>
                <a:srgbClr val="18276C"/>
              </a:buClr>
              <a:defRPr>
                <a:solidFill>
                  <a:srgbClr val="18276C"/>
                </a:solidFill>
              </a:defRPr>
            </a:lvl4pPr>
            <a:lvl5pPr>
              <a:buClr>
                <a:srgbClr val="18276C"/>
              </a:buClr>
              <a:defRPr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CD75DA7A-3C55-4D99-AF7F-92FE9EAA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0678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595" y="122687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4884591"/>
            <a:ext cx="10131427" cy="9356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18276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400AF8E-CDDC-44CD-B5E1-0D29269B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11716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F61A6AC-C662-D883-549F-1EB09349AB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5260" y="1247776"/>
            <a:ext cx="11931042" cy="180022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D982EC0B-A945-C6F4-9CF6-2C320FD3F9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3429000"/>
            <a:ext cx="5762105" cy="342900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144EF1C9-48A0-0C89-10A1-ED5D5E6EB04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94196" y="3429000"/>
            <a:ext cx="5762106" cy="342900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3570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3" y="154023"/>
            <a:ext cx="11931042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951D409E-6D67-C926-AB6E-47DD2EC41C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6"/>
            <a:ext cx="5808815" cy="3133726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61290F1F-1E6F-60F7-3199-4848BE8F058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926" y="1247776"/>
            <a:ext cx="5798375" cy="3133726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70C3F1E-59AB-83C3-8745-701F62F0199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25260" y="4819650"/>
            <a:ext cx="11931042" cy="203835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7856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36471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27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70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850" y="2083622"/>
            <a:ext cx="10410825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6982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60" y="200725"/>
            <a:ext cx="11931042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931042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029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476374" y="1247775"/>
            <a:ext cx="10579927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38719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189243"/>
            <a:ext cx="10597022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40C548EF-8F12-CC15-B168-4833E6B57E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6375" y="1247775"/>
            <a:ext cx="4991100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8C8F4FD-849B-4DE5-7567-2DAF184090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38949" y="1247775"/>
            <a:ext cx="5217351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chemeClr val="bg1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chemeClr val="bg1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chemeClr val="bg1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4644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9225" y="153100"/>
            <a:ext cx="10642296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2EBC6C-F2D4-F321-94DD-0BA37608517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414004" y="1247775"/>
            <a:ext cx="10642297" cy="1819275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0EFB50BA-4931-9780-BB51-2E9507AD30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14005" y="3561650"/>
            <a:ext cx="5034420" cy="329635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chemeClr val="bg1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chemeClr val="bg1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chemeClr val="bg1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CB76F74-4E34-A591-5A27-E66D1BCFBF6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10375" y="3561650"/>
            <a:ext cx="5245926" cy="329635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38260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476374" y="1247775"/>
            <a:ext cx="5716362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8D2265F-1DB8-4260-98E5-82AE444CFCC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914780" y="1247775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BCDBBE6-5C64-464A-B5D3-27E5FB3C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59806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6085" y="114359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0286" y="4604657"/>
            <a:ext cx="10131427" cy="11097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18276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6C68EA4-0042-4AC1-99CE-92A08E6B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98421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54023"/>
            <a:ext cx="10628465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52444B28-266C-1776-DB00-B242549D42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6373" y="1247775"/>
            <a:ext cx="4972051" cy="3133727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0688A884-15B7-170F-BB29-0415F24A19C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000875" y="1247775"/>
            <a:ext cx="5055426" cy="3133727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49E6447-F331-3ADB-5604-FA5FB7F3AA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472067" y="4628798"/>
            <a:ext cx="10579927" cy="1962853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87642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6761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 anchor="ctr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DD28A3A6-9DBB-9EA0-6C5D-51CAC9C165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2" y="1247771"/>
            <a:ext cx="5781673" cy="561023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2D7C16B3-867C-9484-A891-0DA18B2C62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74628" y="1247775"/>
            <a:ext cx="5781673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52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2B6D7C10-4014-A66A-2FEE-9C36B66752C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41437" y="1181101"/>
            <a:ext cx="11931042" cy="201929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4AF5375B-0C31-875A-F10E-67644C58BD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3628326"/>
            <a:ext cx="5799290" cy="322967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7147A7FA-B4D2-AEC5-257A-BCF8D4B0943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67452" y="3657601"/>
            <a:ext cx="5788850" cy="32004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05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50861662-74A7-4CA1-B77B-C75698A1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675" y="914400"/>
            <a:ext cx="6164263" cy="5360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E29259-9D3A-4904-B401-2E80A768C8C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5F2566-E0C7-4B40-8BAB-0A589E87B64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371598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06CD32-6585-4AC0-9717-8A5F6ACF1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4498521"/>
            <a:ext cx="10131427" cy="1074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3207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3" y="154023"/>
            <a:ext cx="11931042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0622108F-4703-EF47-8820-78268F1BE6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5780240" cy="313372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1AF6FF67-D0D3-2915-B4A2-3ABFD4C4DDA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86502" y="1247775"/>
            <a:ext cx="5769800" cy="313372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99237C01-D68E-B43C-3DE8-2C04BC02974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25260" y="4628798"/>
            <a:ext cx="11931042" cy="196285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16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545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83622"/>
            <a:ext cx="11525250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891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467455-AE33-4834-9228-CBDF6B5C0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90" y="5550621"/>
            <a:ext cx="1945451" cy="1059042"/>
          </a:xfrm>
          <a:prstGeom prst="rect">
            <a:avLst/>
          </a:prstGeom>
        </p:spPr>
      </p:pic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3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50" r:id="rId5"/>
    <p:sldLayoutId id="2147483751" r:id="rId6"/>
    <p:sldLayoutId id="2147483726" r:id="rId7"/>
    <p:sldLayoutId id="2147483727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467455-AE33-4834-9228-CBDF6B5C01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90" y="5550621"/>
            <a:ext cx="1945451" cy="1059042"/>
          </a:xfrm>
          <a:prstGeom prst="rect">
            <a:avLst/>
          </a:prstGeom>
        </p:spPr>
      </p:pic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11E3CBD-A14F-F955-57F3-F9847B1023F8}"/>
              </a:ext>
            </a:extLst>
          </p:cNvPr>
          <p:cNvSpPr/>
          <p:nvPr userDrawn="1"/>
        </p:nvSpPr>
        <p:spPr>
          <a:xfrm>
            <a:off x="0" y="831149"/>
            <a:ext cx="12192000" cy="6144079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Grafika, Písmo, plakát, grafický design&#10;&#10;Popis byl vytvořen automaticky">
            <a:extLst>
              <a:ext uri="{FF2B5EF4-FFF2-40B4-BE49-F238E27FC236}">
                <a16:creationId xmlns:a16="http://schemas.microsoft.com/office/drawing/2014/main" id="{D129F50B-CCE8-EA20-F4AD-71AC32610D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63" y="5627253"/>
            <a:ext cx="1804678" cy="9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03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4" r:id="rId4"/>
    <p:sldLayoutId id="2147483745" r:id="rId5"/>
    <p:sldLayoutId id="2147483739" r:id="rId6"/>
    <p:sldLayoutId id="2147483740" r:id="rId7"/>
    <p:sldLayoutId id="2147483741" r:id="rId8"/>
    <p:sldLayoutId id="2147483752" r:id="rId9"/>
    <p:sldLayoutId id="214748375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2">
            <a:extLst>
              <a:ext uri="{FF2B5EF4-FFF2-40B4-BE49-F238E27FC236}">
                <a16:creationId xmlns:a16="http://schemas.microsoft.com/office/drawing/2014/main" id="{2479C93A-6F3B-89FA-550C-09082917B6AF}"/>
              </a:ext>
            </a:extLst>
          </p:cNvPr>
          <p:cNvSpPr/>
          <p:nvPr userDrawn="1"/>
        </p:nvSpPr>
        <p:spPr>
          <a:xfrm>
            <a:off x="1023457" y="0"/>
            <a:ext cx="11168543" cy="6858000"/>
          </a:xfrm>
          <a:custGeom>
            <a:avLst/>
            <a:gdLst>
              <a:gd name="connsiteX0" fmla="*/ 0 w 11109649"/>
              <a:gd name="connsiteY0" fmla="*/ 0 h 6858000"/>
              <a:gd name="connsiteX1" fmla="*/ 11109649 w 11109649"/>
              <a:gd name="connsiteY1" fmla="*/ 0 h 6858000"/>
              <a:gd name="connsiteX2" fmla="*/ 11109649 w 11109649"/>
              <a:gd name="connsiteY2" fmla="*/ 6858000 h 6858000"/>
              <a:gd name="connsiteX3" fmla="*/ 0 w 11109649"/>
              <a:gd name="connsiteY3" fmla="*/ 6858000 h 6858000"/>
              <a:gd name="connsiteX4" fmla="*/ 0 w 11109649"/>
              <a:gd name="connsiteY4" fmla="*/ 0 h 6858000"/>
              <a:gd name="connsiteX0" fmla="*/ 0 w 11478765"/>
              <a:gd name="connsiteY0" fmla="*/ 8389 h 6858000"/>
              <a:gd name="connsiteX1" fmla="*/ 11478765 w 11478765"/>
              <a:gd name="connsiteY1" fmla="*/ 0 h 6858000"/>
              <a:gd name="connsiteX2" fmla="*/ 11478765 w 11478765"/>
              <a:gd name="connsiteY2" fmla="*/ 6858000 h 6858000"/>
              <a:gd name="connsiteX3" fmla="*/ 369116 w 11478765"/>
              <a:gd name="connsiteY3" fmla="*/ 6858000 h 6858000"/>
              <a:gd name="connsiteX4" fmla="*/ 0 w 11478765"/>
              <a:gd name="connsiteY4" fmla="*/ 8389 h 6858000"/>
              <a:gd name="connsiteX0" fmla="*/ 0 w 11478765"/>
              <a:gd name="connsiteY0" fmla="*/ 8389 h 6858000"/>
              <a:gd name="connsiteX1" fmla="*/ 11478765 w 11478765"/>
              <a:gd name="connsiteY1" fmla="*/ 0 h 6858000"/>
              <a:gd name="connsiteX2" fmla="*/ 11478765 w 11478765"/>
              <a:gd name="connsiteY2" fmla="*/ 6858000 h 6858000"/>
              <a:gd name="connsiteX3" fmla="*/ 369116 w 11478765"/>
              <a:gd name="connsiteY3" fmla="*/ 6858000 h 6858000"/>
              <a:gd name="connsiteX4" fmla="*/ 0 w 11478765"/>
              <a:gd name="connsiteY4" fmla="*/ 8389 h 6858000"/>
              <a:gd name="connsiteX0" fmla="*/ 77171 w 11555936"/>
              <a:gd name="connsiteY0" fmla="*/ 8389 h 6858000"/>
              <a:gd name="connsiteX1" fmla="*/ 11555936 w 11555936"/>
              <a:gd name="connsiteY1" fmla="*/ 0 h 6858000"/>
              <a:gd name="connsiteX2" fmla="*/ 11555936 w 11555936"/>
              <a:gd name="connsiteY2" fmla="*/ 6858000 h 6858000"/>
              <a:gd name="connsiteX3" fmla="*/ 15418 w 11555936"/>
              <a:gd name="connsiteY3" fmla="*/ 6858000 h 6858000"/>
              <a:gd name="connsiteX4" fmla="*/ 77171 w 11555936"/>
              <a:gd name="connsiteY4" fmla="*/ 83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5936" h="6858000">
                <a:moveTo>
                  <a:pt x="77171" y="8389"/>
                </a:moveTo>
                <a:lnTo>
                  <a:pt x="11555936" y="0"/>
                </a:lnTo>
                <a:lnTo>
                  <a:pt x="11555936" y="6858000"/>
                </a:lnTo>
                <a:lnTo>
                  <a:pt x="15418" y="6858000"/>
                </a:lnTo>
                <a:cubicBezTo>
                  <a:pt x="-107621" y="4574796"/>
                  <a:pt x="560937" y="2375482"/>
                  <a:pt x="77171" y="83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6267" cy="5819775"/>
          </a:xfrm>
          <a:prstGeom prst="rect">
            <a:avLst/>
          </a:prstGeom>
        </p:spPr>
      </p:pic>
      <p:pic>
        <p:nvPicPr>
          <p:cNvPr id="5" name="Obrázek 4" descr="Obsah obrázku Grafika, Písmo, plakát, grafický design&#10;&#10;Popis byl vytvořen automaticky">
            <a:extLst>
              <a:ext uri="{FF2B5EF4-FFF2-40B4-BE49-F238E27FC236}">
                <a16:creationId xmlns:a16="http://schemas.microsoft.com/office/drawing/2014/main" id="{C47287F5-ECED-F1AA-D499-5C908D5FEB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63" y="5627253"/>
            <a:ext cx="1804678" cy="9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29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49" r:id="rId5"/>
    <p:sldLayoutId id="2147483747" r:id="rId6"/>
    <p:sldLayoutId id="2147483733" r:id="rId7"/>
    <p:sldLayoutId id="2147483734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monitoringtrhu@ctu.cz" TargetMode="Externa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49191-9A7E-4588-9946-4732D32B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334" y="1249226"/>
            <a:ext cx="10565342" cy="2265489"/>
          </a:xfrm>
        </p:spPr>
        <p:txBody>
          <a:bodyPr>
            <a:normAutofit/>
          </a:bodyPr>
          <a:lstStyle/>
          <a:p>
            <a:r>
              <a:rPr lang="pl-PL" sz="4800" b="1" dirty="0"/>
              <a:t>Zkušenosti a výsledky sběru dat </a:t>
            </a:r>
            <a:br>
              <a:rPr lang="pl-PL" sz="4800" b="1" dirty="0"/>
            </a:br>
            <a:r>
              <a:rPr lang="pl-PL" sz="4800" b="1" dirty="0"/>
              <a:t>za rok 2024</a:t>
            </a:r>
            <a:endParaRPr lang="en-GB" sz="4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0A2378-7082-4321-BE4A-FC2F5C10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5455" y="4257542"/>
            <a:ext cx="4845944" cy="1100261"/>
          </a:xfrm>
        </p:spPr>
        <p:txBody>
          <a:bodyPr>
            <a:normAutofit/>
          </a:bodyPr>
          <a:lstStyle/>
          <a:p>
            <a:pPr algn="l"/>
            <a:r>
              <a:rPr lang="cs-CZ" b="0" dirty="0" err="1"/>
              <a:t>MikroExpo</a:t>
            </a:r>
            <a:r>
              <a:rPr lang="cs-CZ" b="0" dirty="0"/>
              <a:t> v Uherském Hradišti, </a:t>
            </a:r>
            <a:r>
              <a:rPr lang="cs-CZ" b="0" dirty="0">
                <a:solidFill>
                  <a:srgbClr val="002060"/>
                </a:solidFill>
                <a:cs typeface="Arial" panose="020B0604020202020204" pitchFamily="34" charset="0"/>
              </a:rPr>
              <a:t>16. 7. 2025</a:t>
            </a:r>
          </a:p>
          <a:p>
            <a:pPr algn="l"/>
            <a:r>
              <a:rPr lang="cs-CZ" b="0" dirty="0">
                <a:cs typeface="Arial" panose="020B0604020202020204" pitchFamily="34" charset="0"/>
              </a:rPr>
              <a:t>Hana </a:t>
            </a:r>
            <a:r>
              <a:rPr lang="cs-CZ" b="0" dirty="0" err="1">
                <a:cs typeface="Arial" panose="020B0604020202020204" pitchFamily="34" charset="0"/>
              </a:rPr>
              <a:t>Hankiewiczová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18711386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99686-809C-4898-9F03-96EFFDF2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sběru dat 2024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211753-266B-4614-B2E3-A0190B970D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6374" y="2754304"/>
            <a:ext cx="10715626" cy="67469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000" dirty="0"/>
              <a:t>Pokrytí obcí – efektivní rychlost download nad 100 Mbit/s </a:t>
            </a:r>
            <a:br>
              <a:rPr lang="cs-CZ" sz="2000" dirty="0"/>
            </a:br>
            <a:r>
              <a:rPr lang="cs-CZ" sz="2000" dirty="0"/>
              <a:t>(čím tmavší, tím vyšší podíl počtu pokrytých adresních míst v obci v %)</a:t>
            </a:r>
            <a:endParaRPr lang="en-GB" sz="20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1183279-4ADB-4CE0-9CE2-99EBA2197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06415"/>
              </p:ext>
            </p:extLst>
          </p:nvPr>
        </p:nvGraphicFramePr>
        <p:xfrm>
          <a:off x="1903399" y="1225944"/>
          <a:ext cx="7882627" cy="135924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75704">
                  <a:extLst>
                    <a:ext uri="{9D8B030D-6E8A-4147-A177-3AD203B41FA5}">
                      <a16:colId xmlns:a16="http://schemas.microsoft.com/office/drawing/2014/main" val="1133220156"/>
                    </a:ext>
                  </a:extLst>
                </a:gridCol>
                <a:gridCol w="1427527">
                  <a:extLst>
                    <a:ext uri="{9D8B030D-6E8A-4147-A177-3AD203B41FA5}">
                      <a16:colId xmlns:a16="http://schemas.microsoft.com/office/drawing/2014/main" val="1911614081"/>
                    </a:ext>
                  </a:extLst>
                </a:gridCol>
                <a:gridCol w="1273228">
                  <a:extLst>
                    <a:ext uri="{9D8B030D-6E8A-4147-A177-3AD203B41FA5}">
                      <a16:colId xmlns:a16="http://schemas.microsoft.com/office/drawing/2014/main" val="3827390554"/>
                    </a:ext>
                  </a:extLst>
                </a:gridCol>
                <a:gridCol w="1499154">
                  <a:extLst>
                    <a:ext uri="{9D8B030D-6E8A-4147-A177-3AD203B41FA5}">
                      <a16:colId xmlns:a16="http://schemas.microsoft.com/office/drawing/2014/main" val="877600977"/>
                    </a:ext>
                  </a:extLst>
                </a:gridCol>
                <a:gridCol w="1215958">
                  <a:extLst>
                    <a:ext uri="{9D8B030D-6E8A-4147-A177-3AD203B41FA5}">
                      <a16:colId xmlns:a16="http://schemas.microsoft.com/office/drawing/2014/main" val="1665846589"/>
                    </a:ext>
                  </a:extLst>
                </a:gridCol>
                <a:gridCol w="1391056">
                  <a:extLst>
                    <a:ext uri="{9D8B030D-6E8A-4147-A177-3AD203B41FA5}">
                      <a16:colId xmlns:a16="http://schemas.microsoft.com/office/drawing/2014/main" val="2145919135"/>
                    </a:ext>
                  </a:extLst>
                </a:gridCol>
              </a:tblGrid>
              <a:tr h="679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Data k 31. 12. 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Počet adresních míst pokrytých DP celkem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 toho s rychlostí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nad 30 Mbit/s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 toho s rychlostí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nad 100 Mbit/s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 toho s rychlostí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nad 300 Mbit/s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 toho s rychlostí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nad 1 </a:t>
                      </a:r>
                      <a:r>
                        <a:rPr lang="cs-CZ" sz="1100" dirty="0" err="1">
                          <a:effectLst/>
                        </a:rPr>
                        <a:t>Gbit</a:t>
                      </a:r>
                      <a:r>
                        <a:rPr lang="cs-CZ" sz="1100" dirty="0">
                          <a:effectLst/>
                        </a:rPr>
                        <a:t>/s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88124098"/>
                  </a:ext>
                </a:extLst>
              </a:tr>
              <a:tr h="226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2024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2 777 000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2 679 000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2 046 000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680 000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332 000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838073"/>
                  </a:ext>
                </a:extLst>
              </a:tr>
              <a:tr h="226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2023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2 765 000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2 650 000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1 941 000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742 000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233 000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51438904"/>
                  </a:ext>
                </a:extLst>
              </a:tr>
              <a:tr h="226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2022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2 689 000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2 559 000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1 980 000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499 000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217 000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99550281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FEEF23A4-14B8-458E-B4FE-157FD3B16B07}"/>
              </a:ext>
            </a:extLst>
          </p:cNvPr>
          <p:cNvSpPr txBox="1"/>
          <p:nvPr/>
        </p:nvSpPr>
        <p:spPr>
          <a:xfrm>
            <a:off x="1488668" y="816229"/>
            <a:ext cx="9618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8276C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rgbClr val="18276C"/>
                </a:solidFill>
              </a:rPr>
              <a:t>Vývoj počtu adresních míst pokrytých disponibilní přípojkou (zaokrouhleno na tisíce)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01440E5-FAC9-41BC-BE99-B8810E1F53E0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10</a:t>
            </a:fld>
            <a:endParaRPr lang="cs-CZ" dirty="0"/>
          </a:p>
        </p:txBody>
      </p:sp>
      <p:pic>
        <p:nvPicPr>
          <p:cNvPr id="11" name="Obrázek 10" descr="Obsah obrázku mapa, snímek obrazovky&#10;&#10;Popis byl vytvořen automaticky">
            <a:extLst>
              <a:ext uri="{FF2B5EF4-FFF2-40B4-BE49-F238E27FC236}">
                <a16:creationId xmlns:a16="http://schemas.microsoft.com/office/drawing/2014/main" id="{05B27D09-AD76-45C3-A6E8-D63D52084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88" y="3518077"/>
            <a:ext cx="5262945" cy="3248224"/>
          </a:xfrm>
          <a:prstGeom prst="rect">
            <a:avLst/>
          </a:prstGeom>
        </p:spPr>
      </p:pic>
      <p:pic>
        <p:nvPicPr>
          <p:cNvPr id="10" name="Obrázek 9" descr="Obsah obrázku mapa, snímek obrazovky&#10;&#10;Popis byl vytvořen automaticky">
            <a:extLst>
              <a:ext uri="{FF2B5EF4-FFF2-40B4-BE49-F238E27FC236}">
                <a16:creationId xmlns:a16="http://schemas.microsoft.com/office/drawing/2014/main" id="{05B27D09-AD76-45C3-A6E8-D63D52084A1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76382"/>
          <a:stretch/>
        </p:blipFill>
        <p:spPr bwMode="auto">
          <a:xfrm>
            <a:off x="5927141" y="3598113"/>
            <a:ext cx="1324392" cy="1134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 descr="Obsah obrázku mapa, snímek obrazovky&#10;&#10;Popis byl vytvořen automaticky">
            <a:extLst>
              <a:ext uri="{FF2B5EF4-FFF2-40B4-BE49-F238E27FC236}">
                <a16:creationId xmlns:a16="http://schemas.microsoft.com/office/drawing/2014/main" id="{05B27D09-AD76-45C3-A6E8-D63D52084A1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4" t="3867" b="63461"/>
          <a:stretch/>
        </p:blipFill>
        <p:spPr bwMode="auto">
          <a:xfrm>
            <a:off x="7006496" y="3518077"/>
            <a:ext cx="2779530" cy="1963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486313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DC6B3-644E-48E3-B4C9-E53D8ECD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Dat za rok 2025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0F464A-27A0-4307-8858-89F9D79EA7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62264" y="1231866"/>
            <a:ext cx="9663258" cy="44323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4000" dirty="0"/>
              <a:t>1. 7. 2025 přidělen pololetní formulář </a:t>
            </a:r>
            <a:r>
              <a:rPr lang="cs-CZ" sz="4000" b="1" dirty="0"/>
              <a:t>ART251</a:t>
            </a:r>
            <a:r>
              <a:rPr lang="cs-CZ" sz="4000" dirty="0"/>
              <a:t>, termín odevzdání do 31.8.2025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/>
              <a:t>beze změny</a:t>
            </a:r>
          </a:p>
          <a:p>
            <a:pPr marL="266700" lvl="1" indent="0">
              <a:buNone/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sz="4000" dirty="0"/>
              <a:t>Celoroční sběr </a:t>
            </a:r>
            <a:r>
              <a:rPr lang="cs-CZ" sz="4000" b="1" dirty="0"/>
              <a:t>ART252</a:t>
            </a:r>
            <a:r>
              <a:rPr lang="cs-CZ" sz="4000" dirty="0"/>
              <a:t> v přípravě</a:t>
            </a:r>
          </a:p>
          <a:p>
            <a:pPr lvl="1"/>
            <a:r>
              <a:rPr lang="cs-CZ" sz="3200" dirty="0"/>
              <a:t>geografický sběr dat pravděpodobně zatím ve stejné struktuře a stejném rozsahu</a:t>
            </a:r>
            <a:endParaRPr lang="cs-CZ" sz="3200" dirty="0">
              <a:highlight>
                <a:srgbClr val="FFFF00"/>
              </a:highlight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BDAA135-A9C9-4014-AF8E-68E6EA9B80CB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11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4375A7-BA27-4956-8511-43732EBFA0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478" y="1604639"/>
            <a:ext cx="1296915" cy="28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1951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DC6B3-644E-48E3-B4C9-E53D8ECD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čeká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0F464A-27A0-4307-8858-89F9D79EA7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73158" y="1101861"/>
            <a:ext cx="10383144" cy="487092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3200" b="1" dirty="0"/>
              <a:t>Revize Pokynů BEREC </a:t>
            </a:r>
            <a:r>
              <a:rPr lang="cs-CZ" sz="3200" dirty="0"/>
              <a:t>pro zeměpisné mapování budování sítí – potenciální dopad do sběru dat za rok 2026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cs-CZ" sz="3200" b="1" dirty="0"/>
              <a:t>Revize regulačního rámce (DNA)</a:t>
            </a:r>
          </a:p>
          <a:p>
            <a:pPr lvl="1">
              <a:spcAft>
                <a:spcPts val="0"/>
              </a:spcAft>
            </a:pPr>
            <a:r>
              <a:rPr lang="cs-CZ" sz="2800" dirty="0"/>
              <a:t>velká neznámá</a:t>
            </a:r>
          </a:p>
          <a:p>
            <a:pPr lvl="1">
              <a:spcAft>
                <a:spcPts val="0"/>
              </a:spcAft>
            </a:pPr>
            <a:r>
              <a:rPr lang="cs-CZ" sz="2800" dirty="0"/>
              <a:t>deklarovaná snaha o snížení administrativní zátěže o 50 % x potřeba disponovat větším rozsahem detailních informací 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cs-CZ" sz="3200" b="1" dirty="0"/>
              <a:t>Rozvoj systému ESD</a:t>
            </a:r>
          </a:p>
          <a:p>
            <a:pPr lvl="1">
              <a:spcAft>
                <a:spcPts val="0"/>
              </a:spcAft>
            </a:pPr>
            <a:r>
              <a:rPr lang="cs-CZ" sz="2800" dirty="0"/>
              <a:t>odlišení provozovatelů sítě při vyplňování údajů v sekci 2</a:t>
            </a:r>
          </a:p>
          <a:p>
            <a:pPr lvl="1">
              <a:spcAft>
                <a:spcPts val="0"/>
              </a:spcAft>
            </a:pPr>
            <a:r>
              <a:rPr lang="cs-CZ" sz="2800" dirty="0"/>
              <a:t>úvahy o komplexní změně a nasazení AI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EE5F146-0CB4-4838-B049-A5942A83F41C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12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FEBFF8-C5A6-4854-8F55-F4E93030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203" y="1852053"/>
            <a:ext cx="982171" cy="29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2709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kontaktní informace</a:t>
            </a:r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6535A6-9E18-4906-9E85-58D025BD93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65345" y="1214440"/>
            <a:ext cx="8993722" cy="2620960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5"/>
              </a:buClr>
            </a:pPr>
            <a:endParaRPr lang="cs-CZ" sz="2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25435C-A9C1-4A1D-85AC-6927F3B58274}"/>
              </a:ext>
            </a:extLst>
          </p:cNvPr>
          <p:cNvSpPr txBox="1"/>
          <p:nvPr/>
        </p:nvSpPr>
        <p:spPr>
          <a:xfrm>
            <a:off x="367645" y="5608948"/>
            <a:ext cx="4553147" cy="10483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259F15A-9064-4268-B798-495CEB082D34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13</a:t>
            </a:fld>
            <a:endParaRPr lang="cs-CZ" dirty="0"/>
          </a:p>
        </p:txBody>
      </p:sp>
      <p:sp>
        <p:nvSpPr>
          <p:cNvPr id="7" name="Zástupný obsah 3">
            <a:extLst>
              <a:ext uri="{FF2B5EF4-FFF2-40B4-BE49-F238E27FC236}">
                <a16:creationId xmlns:a16="http://schemas.microsoft.com/office/drawing/2014/main" id="{767F2CCF-6EF7-4121-A9B2-A71597E22DA7}"/>
              </a:ext>
            </a:extLst>
          </p:cNvPr>
          <p:cNvSpPr txBox="1">
            <a:spLocks/>
          </p:cNvSpPr>
          <p:nvPr/>
        </p:nvSpPr>
        <p:spPr>
          <a:xfrm>
            <a:off x="2178001" y="997247"/>
            <a:ext cx="9646354" cy="46117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28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1pPr>
            <a:lvl2pPr marL="542925" indent="-276225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24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2pPr>
            <a:lvl3pPr marL="809625" indent="-2667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20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3pPr>
            <a:lvl4pPr marL="1076325" indent="-2667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18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4pPr>
            <a:lvl5pPr marL="1343025" indent="-2667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None/>
            </a:pPr>
            <a:r>
              <a:rPr lang="cs-CZ" b="1" dirty="0"/>
              <a:t>ČTÚ je pro podnikatele k dispozici pro vysvětlení nejasností a</a:t>
            </a:r>
            <a:r>
              <a:rPr lang="cs-CZ" dirty="0"/>
              <a:t> </a:t>
            </a:r>
            <a:r>
              <a:rPr lang="cs-CZ" b="1" dirty="0"/>
              <a:t>zodpovězení dotazů ke sběru dat</a:t>
            </a:r>
            <a:endParaRPr lang="cs-CZ" dirty="0"/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/>
              <a:t>písemně: </a:t>
            </a:r>
            <a:br>
              <a:rPr lang="cs-CZ" dirty="0"/>
            </a:br>
            <a:r>
              <a:rPr lang="cs-CZ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monitoringtrhu@ctu.cz</a:t>
            </a:r>
            <a:r>
              <a:rPr lang="cs-CZ" dirty="0">
                <a:solidFill>
                  <a:schemeClr val="accent5"/>
                </a:solidFill>
              </a:rPr>
              <a:t> </a:t>
            </a:r>
            <a:br>
              <a:rPr lang="cs-CZ" dirty="0">
                <a:solidFill>
                  <a:schemeClr val="accent5"/>
                </a:solidFill>
              </a:rPr>
            </a:br>
            <a:r>
              <a:rPr lang="cs-CZ" dirty="0"/>
              <a:t>+ e-mailové adresy uvedené v úvodu formuláře</a:t>
            </a:r>
            <a:br>
              <a:rPr lang="cs-CZ" dirty="0"/>
            </a:br>
            <a:r>
              <a:rPr lang="cs-CZ" dirty="0"/>
              <a:t>+ komunikace prostřednictvím poznámky formuláře nebo příspěvku </a:t>
            </a:r>
            <a:br>
              <a:rPr lang="cs-CZ" dirty="0"/>
            </a:br>
            <a:r>
              <a:rPr lang="cs-CZ" dirty="0"/>
              <a:t>na záložce „Komunikace“ v systému ESD</a:t>
            </a:r>
            <a:endParaRPr lang="cs-CZ" dirty="0">
              <a:solidFill>
                <a:schemeClr val="accent5"/>
              </a:solidFill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/>
              <a:t>telefonicky: </a:t>
            </a:r>
            <a:br>
              <a:rPr lang="cs-CZ" dirty="0"/>
            </a:br>
            <a:r>
              <a:rPr lang="cs-CZ" dirty="0"/>
              <a:t>telefonní kontakty uvedené v úvodu formuláře nebo na záložce „Základní informace“ v systému ESD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8DBCFE0-19CA-406F-A3F4-C64ED4FA9BD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866" y="2215201"/>
            <a:ext cx="1804583" cy="198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0465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F2A5B-12B1-4928-BFE1-45D6453E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dotazy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E304F9-B4FC-4E40-A645-C00FD05E59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98033" y="2675253"/>
            <a:ext cx="6291445" cy="110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>
                <a:solidFill>
                  <a:schemeClr val="bg2"/>
                </a:solidFill>
              </a:rPr>
              <a:t>Děkuji za pozornost.</a:t>
            </a:r>
            <a:endParaRPr lang="en-GB" sz="5400" dirty="0">
              <a:solidFill>
                <a:schemeClr val="bg2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89E75AA-C85D-43CF-9561-F1B066197502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001" y="1669408"/>
            <a:ext cx="2962680" cy="30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111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99686-809C-4898-9F03-96EFFDF2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211753-266B-4614-B2E3-A0190B970D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23702" y="2019738"/>
            <a:ext cx="8744596" cy="36036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Stručná rekapitulace změn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Dopady redukce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Verifikace a nejčastější důvody pochybností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Výsledky sběru dat za rok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Sběr dat za rok 2025 a výhled do budoucna</a:t>
            </a:r>
          </a:p>
          <a:p>
            <a:endParaRPr lang="cs-CZ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EC71925-B36D-4703-B414-3A41B7A2D093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2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D8643E-4A50-495C-A035-F692A44AC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73" y="1089633"/>
            <a:ext cx="6234920" cy="6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7193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32852-255A-4877-A4AD-E3726922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Stručná Rekapitulace změn</a:t>
            </a:r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418E08B-309F-46B0-941E-4DAB11BA7E2E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3</a:t>
            </a:fld>
            <a:endParaRPr lang="cs-CZ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4B9FF0CE-826E-44E1-9E15-C5872C1705A6}"/>
              </a:ext>
            </a:extLst>
          </p:cNvPr>
          <p:cNvSpPr txBox="1">
            <a:spLocks/>
          </p:cNvSpPr>
          <p:nvPr/>
        </p:nvSpPr>
        <p:spPr>
          <a:xfrm>
            <a:off x="2088885" y="1080908"/>
            <a:ext cx="9489971" cy="496901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28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1pPr>
            <a:lvl2pPr marL="542925" indent="-276225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24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2pPr>
            <a:lvl3pPr marL="809625" indent="-2667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20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3pPr>
            <a:lvl4pPr marL="1076325" indent="-2667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18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4pPr>
            <a:lvl5pPr marL="1343025" indent="-2667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dirty="0">
                <a:solidFill>
                  <a:schemeClr val="bg2"/>
                </a:solidFill>
              </a:rPr>
              <a:t>Formulář </a:t>
            </a:r>
            <a:r>
              <a:rPr lang="cs-CZ" sz="3600" b="1" dirty="0">
                <a:solidFill>
                  <a:schemeClr val="bg2"/>
                </a:solidFill>
              </a:rPr>
              <a:t>ART242</a:t>
            </a:r>
            <a:r>
              <a:rPr lang="cs-CZ" sz="3600" dirty="0">
                <a:solidFill>
                  <a:schemeClr val="bg2"/>
                </a:solidFill>
              </a:rPr>
              <a:t> pro sběr dat za rok 2024 </a:t>
            </a:r>
          </a:p>
          <a:p>
            <a:pPr lvl="1">
              <a:spcAft>
                <a:spcPts val="0"/>
              </a:spcAft>
            </a:pPr>
            <a:r>
              <a:rPr lang="cs-CZ" sz="2800" dirty="0">
                <a:solidFill>
                  <a:schemeClr val="bg2"/>
                </a:solidFill>
              </a:rPr>
              <a:t>v</a:t>
            </a:r>
            <a:r>
              <a:rPr lang="en-GB" sz="2800" dirty="0">
                <a:solidFill>
                  <a:schemeClr val="bg2"/>
                </a:solidFill>
              </a:rPr>
              <a:t>ýznamná redukce sledovaných ukazatelů</a:t>
            </a:r>
            <a:endParaRPr lang="cs-CZ" dirty="0">
              <a:solidFill>
                <a:schemeClr val="bg2"/>
              </a:solidFill>
            </a:endParaRP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celkově </a:t>
            </a:r>
            <a:r>
              <a:rPr lang="en-GB" sz="2400" dirty="0">
                <a:solidFill>
                  <a:schemeClr val="bg2"/>
                </a:solidFill>
              </a:rPr>
              <a:t>redukce o 11 % ukazatelů </a:t>
            </a:r>
            <a:r>
              <a:rPr lang="cs-CZ" sz="2400" dirty="0">
                <a:solidFill>
                  <a:schemeClr val="bg2"/>
                </a:solidFill>
              </a:rPr>
              <a:t>v rámci formuláře ART včetně příloh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geografický sběr </a:t>
            </a:r>
            <a:r>
              <a:rPr lang="cs-CZ" sz="2400" dirty="0">
                <a:solidFill>
                  <a:schemeClr val="bg2"/>
                </a:solidFill>
              </a:rPr>
              <a:t>(příloha k sekci 2) zredukován až </a:t>
            </a:r>
            <a:r>
              <a:rPr lang="en-GB" sz="2400" dirty="0">
                <a:solidFill>
                  <a:schemeClr val="bg2"/>
                </a:solidFill>
              </a:rPr>
              <a:t>o 40 %</a:t>
            </a:r>
            <a:r>
              <a:rPr lang="cs-CZ" sz="2400" dirty="0">
                <a:solidFill>
                  <a:schemeClr val="bg2"/>
                </a:solidFill>
              </a:rPr>
              <a:t> ukazatelů</a:t>
            </a:r>
          </a:p>
          <a:p>
            <a:pPr lvl="4">
              <a:spcAft>
                <a:spcPts val="0"/>
              </a:spcAft>
            </a:pPr>
            <a:r>
              <a:rPr lang="cs-CZ" sz="2200" dirty="0">
                <a:solidFill>
                  <a:schemeClr val="bg2"/>
                </a:solidFill>
              </a:rPr>
              <a:t>ukončení sběru dat o </a:t>
            </a:r>
            <a:r>
              <a:rPr lang="cs-CZ" sz="2200" b="1" dirty="0">
                <a:solidFill>
                  <a:schemeClr val="bg2"/>
                </a:solidFill>
              </a:rPr>
              <a:t>aktivních přípojkách </a:t>
            </a:r>
            <a:r>
              <a:rPr lang="cs-CZ" sz="2200" dirty="0">
                <a:solidFill>
                  <a:schemeClr val="bg2"/>
                </a:solidFill>
              </a:rPr>
              <a:t>členěných dle rychlostních intervalů běžně dostupné rychlosti</a:t>
            </a:r>
          </a:p>
          <a:p>
            <a:pPr lvl="4">
              <a:spcAft>
                <a:spcPts val="0"/>
              </a:spcAft>
            </a:pPr>
            <a:r>
              <a:rPr lang="cs-CZ" sz="2200" dirty="0">
                <a:solidFill>
                  <a:schemeClr val="bg2"/>
                </a:solidFill>
              </a:rPr>
              <a:t>nahrazení sběru dat o počtu </a:t>
            </a:r>
            <a:r>
              <a:rPr lang="cs-CZ" sz="2200" b="1" dirty="0">
                <a:solidFill>
                  <a:schemeClr val="bg2"/>
                </a:solidFill>
              </a:rPr>
              <a:t>disponibilních přípojek </a:t>
            </a:r>
            <a:r>
              <a:rPr lang="cs-CZ" sz="2200" dirty="0">
                <a:solidFill>
                  <a:schemeClr val="bg2"/>
                </a:solidFill>
              </a:rPr>
              <a:t>informací o</a:t>
            </a:r>
            <a:r>
              <a:rPr lang="cs-CZ" dirty="0"/>
              <a:t> </a:t>
            </a:r>
            <a:r>
              <a:rPr lang="cs-CZ" sz="2200" dirty="0">
                <a:solidFill>
                  <a:schemeClr val="bg2"/>
                </a:solidFill>
              </a:rPr>
              <a:t>pokrytí adresního místa</a:t>
            </a:r>
          </a:p>
          <a:p>
            <a:pPr lvl="4">
              <a:spcAft>
                <a:spcPts val="0"/>
              </a:spcAft>
            </a:pPr>
            <a:r>
              <a:rPr lang="cs-CZ" sz="2200" dirty="0">
                <a:solidFill>
                  <a:schemeClr val="bg2"/>
                </a:solidFill>
              </a:rPr>
              <a:t>dobrovolné vyplnění druhé sledované </a:t>
            </a:r>
            <a:r>
              <a:rPr lang="cs-CZ" sz="2200" b="1" dirty="0">
                <a:solidFill>
                  <a:schemeClr val="bg2"/>
                </a:solidFill>
              </a:rPr>
              <a:t>rychlosti</a:t>
            </a:r>
            <a:r>
              <a:rPr lang="cs-CZ" sz="2200" dirty="0">
                <a:solidFill>
                  <a:schemeClr val="bg2"/>
                </a:solidFill>
              </a:rPr>
              <a:t> (lze vyplnit např. pouze efektivní rychlost)</a:t>
            </a:r>
          </a:p>
          <a:p>
            <a:pPr lvl="1">
              <a:spcBef>
                <a:spcPts val="600"/>
              </a:spcBef>
            </a:pPr>
            <a:r>
              <a:rPr lang="cs-CZ" sz="2800" dirty="0">
                <a:solidFill>
                  <a:schemeClr val="bg2"/>
                </a:solidFill>
              </a:rPr>
              <a:t>revize </a:t>
            </a:r>
            <a:r>
              <a:rPr lang="cs-CZ" sz="2800" b="1" dirty="0">
                <a:solidFill>
                  <a:schemeClr val="bg2"/>
                </a:solidFill>
              </a:rPr>
              <a:t>Návodných pokynů </a:t>
            </a:r>
            <a:r>
              <a:rPr lang="cs-CZ" sz="2800" dirty="0">
                <a:solidFill>
                  <a:schemeClr val="bg2"/>
                </a:solidFill>
              </a:rPr>
              <a:t>ke geografickému sběru</a:t>
            </a:r>
          </a:p>
          <a:p>
            <a:pPr>
              <a:spcBef>
                <a:spcPts val="600"/>
              </a:spcBef>
            </a:pPr>
            <a:endParaRPr lang="en-GB" sz="2400" dirty="0">
              <a:solidFill>
                <a:schemeClr val="bg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10595A-2B86-4306-A693-BA56D6C7A488}"/>
              </a:ext>
            </a:extLst>
          </p:cNvPr>
          <p:cNvPicPr/>
          <p:nvPr/>
        </p:nvPicPr>
        <p:blipFill>
          <a:blip r:embed="rId2">
            <a:duotone>
              <a:srgbClr val="18276C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05866" y="1917964"/>
            <a:ext cx="1557636" cy="15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6694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C9F94-8803-476E-83C4-A29FFD71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Geografická data v roce 2024</a:t>
            </a:r>
            <a:endParaRPr lang="en-GB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190A363-527D-4606-9E9F-69B080F7E90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397993" y="1621335"/>
            <a:ext cx="10580688" cy="3639370"/>
          </a:xfrm>
          <a:prstGeom prst="rect">
            <a:avLst/>
          </a:prstGeom>
        </p:spPr>
      </p:pic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4948BB49-54CB-4545-AB01-8251A4A41100}"/>
              </a:ext>
            </a:extLst>
          </p:cNvPr>
          <p:cNvSpPr/>
          <p:nvPr/>
        </p:nvSpPr>
        <p:spPr>
          <a:xfrm>
            <a:off x="4685021" y="832552"/>
            <a:ext cx="2003316" cy="890285"/>
          </a:xfrm>
          <a:prstGeom prst="wedgeEllipseCallout">
            <a:avLst>
              <a:gd name="adj1" fmla="val -57772"/>
              <a:gd name="adj2" fmla="val 203845"/>
            </a:avLst>
          </a:prstGeom>
          <a:solidFill>
            <a:srgbClr val="FF9966">
              <a:alpha val="10196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50" dirty="0"/>
              <a:t>Nově pouze celkový počet (bez členění na 3 rychlostní intervaly běžně dostupné rychlosti)</a:t>
            </a:r>
            <a:endParaRPr lang="en-GB" sz="1050" dirty="0"/>
          </a:p>
        </p:txBody>
      </p:sp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7F449DB0-D869-4DDF-A0FE-38AF54B05B1F}"/>
              </a:ext>
            </a:extLst>
          </p:cNvPr>
          <p:cNvSpPr/>
          <p:nvPr/>
        </p:nvSpPr>
        <p:spPr>
          <a:xfrm>
            <a:off x="6766338" y="894489"/>
            <a:ext cx="1716830" cy="799496"/>
          </a:xfrm>
          <a:prstGeom prst="wedgeEllipseCallout">
            <a:avLst>
              <a:gd name="adj1" fmla="val -75871"/>
              <a:gd name="adj2" fmla="val 268149"/>
            </a:avLst>
          </a:prstGeom>
          <a:solidFill>
            <a:srgbClr val="FF9966">
              <a:alpha val="10196"/>
            </a:srgbClr>
          </a:solidFill>
          <a:ln>
            <a:solidFill>
              <a:srgbClr val="D07527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/>
              <a:t>Počet disponibilních přípojek nahrazen „ANO“</a:t>
            </a:r>
            <a:endParaRPr lang="en-GB" sz="1100" dirty="0"/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F25A1A3A-1A82-4563-8552-012611AF1D9C}"/>
              </a:ext>
            </a:extLst>
          </p:cNvPr>
          <p:cNvSpPr/>
          <p:nvPr/>
        </p:nvSpPr>
        <p:spPr>
          <a:xfrm>
            <a:off x="8616144" y="832551"/>
            <a:ext cx="2003316" cy="1013183"/>
          </a:xfrm>
          <a:prstGeom prst="wedgeEllipseCallout">
            <a:avLst>
              <a:gd name="adj1" fmla="val 75211"/>
              <a:gd name="adj2" fmla="val 1597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50" dirty="0"/>
              <a:t>Pro informaci zachování údaje vztaženého ke stavebnímu objektu, lze využít při exportu</a:t>
            </a:r>
            <a:endParaRPr lang="en-GB" sz="1050" dirty="0"/>
          </a:p>
        </p:txBody>
      </p:sp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DA371521-8742-4C5F-9B3B-E33B39DDE2E5}"/>
              </a:ext>
            </a:extLst>
          </p:cNvPr>
          <p:cNvSpPr/>
          <p:nvPr/>
        </p:nvSpPr>
        <p:spPr>
          <a:xfrm>
            <a:off x="724504" y="5528734"/>
            <a:ext cx="1696963" cy="1077842"/>
          </a:xfrm>
          <a:prstGeom prst="wedgeEllipseCallout">
            <a:avLst>
              <a:gd name="adj1" fmla="val 29097"/>
              <a:gd name="adj2" fmla="val -822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/>
              <a:t>Našeptávač aktualizovaných adresních míst vč. kódu RÚIAN</a:t>
            </a:r>
            <a:endParaRPr lang="en-GB" sz="1100" dirty="0"/>
          </a:p>
        </p:txBody>
      </p:sp>
      <p:sp>
        <p:nvSpPr>
          <p:cNvPr id="10" name="Řečová bublina: oválný bublinový popisek 9">
            <a:extLst>
              <a:ext uri="{FF2B5EF4-FFF2-40B4-BE49-F238E27FC236}">
                <a16:creationId xmlns:a16="http://schemas.microsoft.com/office/drawing/2014/main" id="{94A49FDB-837F-4EB0-8FDC-920033A3B6AB}"/>
              </a:ext>
            </a:extLst>
          </p:cNvPr>
          <p:cNvSpPr/>
          <p:nvPr/>
        </p:nvSpPr>
        <p:spPr>
          <a:xfrm>
            <a:off x="4995335" y="5260705"/>
            <a:ext cx="2159587" cy="1345869"/>
          </a:xfrm>
          <a:prstGeom prst="wedgeEllipseCallout">
            <a:avLst>
              <a:gd name="adj1" fmla="val 51945"/>
              <a:gd name="adj2" fmla="val -7128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/>
              <a:t>Nově pomocí funkčních tlačítek možnost </a:t>
            </a:r>
            <a:r>
              <a:rPr lang="cs-CZ" sz="1100" b="1" dirty="0"/>
              <a:t>odvození</a:t>
            </a:r>
            <a:r>
              <a:rPr lang="cs-CZ" sz="1100" dirty="0"/>
              <a:t> efektivní rychlosti z maximální dosažitelné</a:t>
            </a:r>
            <a:endParaRPr lang="en-GB" sz="1100" dirty="0"/>
          </a:p>
        </p:txBody>
      </p:sp>
      <p:sp>
        <p:nvSpPr>
          <p:cNvPr id="11" name="Řečová bublina: oválný bublinový popisek 10">
            <a:extLst>
              <a:ext uri="{FF2B5EF4-FFF2-40B4-BE49-F238E27FC236}">
                <a16:creationId xmlns:a16="http://schemas.microsoft.com/office/drawing/2014/main" id="{443FBE11-C489-418F-A1E7-D5F75A137F83}"/>
              </a:ext>
            </a:extLst>
          </p:cNvPr>
          <p:cNvSpPr/>
          <p:nvPr/>
        </p:nvSpPr>
        <p:spPr>
          <a:xfrm>
            <a:off x="7239000" y="5178272"/>
            <a:ext cx="2958640" cy="1428301"/>
          </a:xfrm>
          <a:prstGeom prst="wedgeEllipseCallout">
            <a:avLst>
              <a:gd name="adj1" fmla="val -12330"/>
              <a:gd name="adj2" fmla="val -7093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/>
              <a:t>Povinný pouze 1 typ rychlosti (efektivní nebo max. dosažitelná) pro download a upload, druhý typ je </a:t>
            </a:r>
            <a:r>
              <a:rPr lang="cs-CZ" sz="1100" b="1" dirty="0"/>
              <a:t>dobrovolný</a:t>
            </a:r>
            <a:r>
              <a:rPr lang="cs-CZ" sz="1100" dirty="0"/>
              <a:t> a bude případně automaticky odvozen dle vykázané rychlosti</a:t>
            </a:r>
            <a:endParaRPr lang="en-GB" sz="1100" dirty="0"/>
          </a:p>
        </p:txBody>
      </p:sp>
      <p:sp>
        <p:nvSpPr>
          <p:cNvPr id="12" name="Řečová bublina: oválný bublinový popisek 11">
            <a:extLst>
              <a:ext uri="{FF2B5EF4-FFF2-40B4-BE49-F238E27FC236}">
                <a16:creationId xmlns:a16="http://schemas.microsoft.com/office/drawing/2014/main" id="{5F438B6E-B66E-42F7-9C24-98B71D47FCEB}"/>
              </a:ext>
            </a:extLst>
          </p:cNvPr>
          <p:cNvSpPr/>
          <p:nvPr/>
        </p:nvSpPr>
        <p:spPr>
          <a:xfrm>
            <a:off x="3303155" y="857954"/>
            <a:ext cx="1303866" cy="733148"/>
          </a:xfrm>
          <a:prstGeom prst="wedgeEllipseCallout">
            <a:avLst>
              <a:gd name="adj1" fmla="val -7845"/>
              <a:gd name="adj2" fmla="val 764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/>
              <a:t>Návod k využití dat z formuláře ART232</a:t>
            </a:r>
            <a:endParaRPr lang="en-GB" sz="1600" dirty="0"/>
          </a:p>
        </p:txBody>
      </p:sp>
      <p:sp>
        <p:nvSpPr>
          <p:cNvPr id="13" name="Řečová bublina: oválný bublinový popisek 12">
            <a:extLst>
              <a:ext uri="{FF2B5EF4-FFF2-40B4-BE49-F238E27FC236}">
                <a16:creationId xmlns:a16="http://schemas.microsoft.com/office/drawing/2014/main" id="{01793516-8218-4D9C-9AE7-6B3C9DEB830A}"/>
              </a:ext>
            </a:extLst>
          </p:cNvPr>
          <p:cNvSpPr/>
          <p:nvPr/>
        </p:nvSpPr>
        <p:spPr>
          <a:xfrm>
            <a:off x="1476374" y="833515"/>
            <a:ext cx="1716830" cy="669515"/>
          </a:xfrm>
          <a:prstGeom prst="wedgeEllipseCallout">
            <a:avLst>
              <a:gd name="adj1" fmla="val -23035"/>
              <a:gd name="adj2" fmla="val 865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/>
              <a:t>Export s možností odlišení záznamů s identifikací chyby</a:t>
            </a:r>
            <a:endParaRPr lang="en-GB" sz="2400" dirty="0"/>
          </a:p>
        </p:txBody>
      </p:sp>
      <p:sp>
        <p:nvSpPr>
          <p:cNvPr id="14" name="Řečová bublina: oválný bublinový popisek 13">
            <a:extLst>
              <a:ext uri="{FF2B5EF4-FFF2-40B4-BE49-F238E27FC236}">
                <a16:creationId xmlns:a16="http://schemas.microsoft.com/office/drawing/2014/main" id="{C3492E5F-C2E1-47E8-850F-D96F531A0901}"/>
              </a:ext>
            </a:extLst>
          </p:cNvPr>
          <p:cNvSpPr/>
          <p:nvPr/>
        </p:nvSpPr>
        <p:spPr>
          <a:xfrm>
            <a:off x="10697460" y="843687"/>
            <a:ext cx="1358842" cy="748441"/>
          </a:xfrm>
          <a:prstGeom prst="wedgeEllipseCallout">
            <a:avLst>
              <a:gd name="adj1" fmla="val 1894"/>
              <a:gd name="adj2" fmla="val 688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/>
              <a:t>Přehlednější, zjednodušené, v souladu s redukcí</a:t>
            </a:r>
            <a:endParaRPr lang="en-GB" sz="20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7DFA33B-EBFE-4A91-86D0-447451522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324" y="5309653"/>
            <a:ext cx="1081160" cy="1394476"/>
          </a:xfrm>
          <a:prstGeom prst="rect">
            <a:avLst/>
          </a:prstGeom>
        </p:spPr>
      </p:pic>
      <p:sp>
        <p:nvSpPr>
          <p:cNvPr id="16" name="Řečová bublina: oválný bublinový popisek 15">
            <a:extLst>
              <a:ext uri="{FF2B5EF4-FFF2-40B4-BE49-F238E27FC236}">
                <a16:creationId xmlns:a16="http://schemas.microsoft.com/office/drawing/2014/main" id="{3F69842D-A183-40D2-B1A7-91242AEEE484}"/>
              </a:ext>
            </a:extLst>
          </p:cNvPr>
          <p:cNvSpPr/>
          <p:nvPr/>
        </p:nvSpPr>
        <p:spPr>
          <a:xfrm>
            <a:off x="2505545" y="5367141"/>
            <a:ext cx="1138701" cy="1272069"/>
          </a:xfrm>
          <a:prstGeom prst="wedgeEllipseCallout">
            <a:avLst>
              <a:gd name="adj1" fmla="val 59309"/>
              <a:gd name="adj2" fmla="val -29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50" dirty="0"/>
              <a:t>Možnost filtrovat přímo obec, okres nebo adresní místo</a:t>
            </a:r>
            <a:endParaRPr lang="en-GB" sz="105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78B03D2-0947-4DB8-AA95-1F76665A0949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16595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FBC96-6064-49FF-A535-FF62AC9F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redukce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41B44-FA3A-4C62-9228-667E1B6267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62667" y="764816"/>
            <a:ext cx="10023467" cy="539326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b="1" dirty="0"/>
              <a:t>Dílčí snížení administrativní zátěže</a:t>
            </a:r>
          </a:p>
          <a:p>
            <a:pPr lvl="1">
              <a:spcAft>
                <a:spcPts val="1800"/>
              </a:spcAft>
            </a:pPr>
            <a:r>
              <a:rPr lang="cs-CZ" dirty="0"/>
              <a:t>snížení podílu formulářů vrácených k opravě, doplnění či vysvětlení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cs-CZ" b="1" dirty="0"/>
              <a:t>94 % </a:t>
            </a:r>
            <a:r>
              <a:rPr lang="cs-CZ" dirty="0"/>
              <a:t>verifikovaných formulářů ze všech přidělených</a:t>
            </a:r>
            <a:endParaRPr lang="cs-CZ" b="1" dirty="0"/>
          </a:p>
          <a:p>
            <a:pPr lvl="1">
              <a:spcAft>
                <a:spcPts val="0"/>
              </a:spcAft>
            </a:pPr>
            <a:r>
              <a:rPr lang="cs-CZ" dirty="0"/>
              <a:t>zjednodušení geografického sběru dat (méně ukazatelů, možnost odvozování, místo počtu disponibilních přípojek pokrytí adresního místa)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b="1" dirty="0"/>
              <a:t>Odvozování počtu disponibilních přípojek ze strany ČTÚ</a:t>
            </a:r>
          </a:p>
          <a:p>
            <a:pPr lvl="1">
              <a:spcAft>
                <a:spcPts val="0"/>
              </a:spcAft>
            </a:pPr>
            <a:r>
              <a:rPr lang="cs-CZ" dirty="0"/>
              <a:t>využití informací ze základních registrů (ROS/RÚIAN) </a:t>
            </a:r>
          </a:p>
          <a:p>
            <a:pPr lvl="1">
              <a:spcAft>
                <a:spcPts val="0"/>
              </a:spcAft>
            </a:pPr>
            <a:r>
              <a:rPr lang="cs-CZ" dirty="0"/>
              <a:t>výhoda – jednotný přístup, stabilní základna pro časové řady</a:t>
            </a:r>
          </a:p>
          <a:p>
            <a:pPr lvl="1">
              <a:spcAft>
                <a:spcPts val="0"/>
              </a:spcAft>
            </a:pPr>
            <a:r>
              <a:rPr lang="cs-CZ" dirty="0"/>
              <a:t>nevýhoda – jednorázový výkyv v časových řadách (u některých ukazatelů) způsobený rozdílným přístupem podnikatelů k vykazování </a:t>
            </a:r>
            <a:br>
              <a:rPr lang="cs-CZ" dirty="0"/>
            </a:br>
            <a:r>
              <a:rPr lang="cs-CZ" dirty="0"/>
              <a:t>disponibilních přípojek (nadhodnocené nebo chybějící údaje)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cs-CZ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cs-CZ" sz="24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2439AB4-DA19-4ACD-A843-21BB01CD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2530"/>
              </p:ext>
            </p:extLst>
          </p:nvPr>
        </p:nvGraphicFramePr>
        <p:xfrm>
          <a:off x="2512909" y="1644945"/>
          <a:ext cx="3791584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7896">
                  <a:extLst>
                    <a:ext uri="{9D8B030D-6E8A-4147-A177-3AD203B41FA5}">
                      <a16:colId xmlns:a16="http://schemas.microsoft.com/office/drawing/2014/main" val="73093573"/>
                    </a:ext>
                  </a:extLst>
                </a:gridCol>
                <a:gridCol w="947896">
                  <a:extLst>
                    <a:ext uri="{9D8B030D-6E8A-4147-A177-3AD203B41FA5}">
                      <a16:colId xmlns:a16="http://schemas.microsoft.com/office/drawing/2014/main" val="3617063241"/>
                    </a:ext>
                  </a:extLst>
                </a:gridCol>
                <a:gridCol w="947896">
                  <a:extLst>
                    <a:ext uri="{9D8B030D-6E8A-4147-A177-3AD203B41FA5}">
                      <a16:colId xmlns:a16="http://schemas.microsoft.com/office/drawing/2014/main" val="217570744"/>
                    </a:ext>
                  </a:extLst>
                </a:gridCol>
                <a:gridCol w="947896">
                  <a:extLst>
                    <a:ext uri="{9D8B030D-6E8A-4147-A177-3AD203B41FA5}">
                      <a16:colId xmlns:a16="http://schemas.microsoft.com/office/drawing/2014/main" val="4037881574"/>
                    </a:ext>
                  </a:extLst>
                </a:gridCol>
              </a:tblGrid>
              <a:tr h="25399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ART212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ART222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ART232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ART242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3188512"/>
                  </a:ext>
                </a:extLst>
              </a:tr>
              <a:tr h="32459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42 %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50 %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51 %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46 %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5523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86A06A07-02DA-4A1C-A196-69A989BC8159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5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FC9E95-36F5-4422-A125-951F300B6C5B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866" y="1786468"/>
            <a:ext cx="1556801" cy="14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235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důvody pochybností – OPAKOVÁNÍ Z MINULA</a:t>
            </a:r>
            <a:endParaRPr lang="en-GB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6535A6-9E18-4906-9E85-58D025BD93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51807" y="1017658"/>
            <a:ext cx="9829061" cy="5306941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Nesprávné vykázání ukazatelů vzhledem ke sledovanému období, počtu účastníků služeb či sledovaným jednotkám: tj. např. tržby nebo objem přenesených dat pouze za měsíc nikoliv za rok 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Nesoulad v </a:t>
            </a:r>
            <a:r>
              <a:rPr lang="cs-CZ" sz="2400" b="1" dirty="0">
                <a:solidFill>
                  <a:schemeClr val="bg2"/>
                </a:solidFill>
              </a:rPr>
              <a:t>souvisejících</a:t>
            </a:r>
            <a:r>
              <a:rPr lang="cs-CZ" sz="2400" dirty="0">
                <a:solidFill>
                  <a:schemeClr val="bg2"/>
                </a:solidFill>
              </a:rPr>
              <a:t> údajích: např. přístupy nepodnikajících osob versus tržby nepodnikajících osob či rychlostní intervaly efektivní a maximální dosažitelné rychlosti (download/upload)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Nesoulad údajů v </a:t>
            </a:r>
            <a:r>
              <a:rPr lang="cs-CZ" sz="2400" b="1" dirty="0">
                <a:solidFill>
                  <a:schemeClr val="bg2"/>
                </a:solidFill>
              </a:rPr>
              <a:t>geografických</a:t>
            </a:r>
            <a:r>
              <a:rPr lang="cs-CZ" sz="2400" dirty="0">
                <a:solidFill>
                  <a:schemeClr val="bg2"/>
                </a:solidFill>
              </a:rPr>
              <a:t> datech v přílohách oproti </a:t>
            </a:r>
            <a:r>
              <a:rPr lang="cs-CZ" sz="2400" b="1" dirty="0">
                <a:solidFill>
                  <a:schemeClr val="bg2"/>
                </a:solidFill>
              </a:rPr>
              <a:t>agregovaným</a:t>
            </a:r>
            <a:r>
              <a:rPr lang="cs-CZ" sz="2400" dirty="0">
                <a:solidFill>
                  <a:schemeClr val="bg2"/>
                </a:solidFill>
              </a:rPr>
              <a:t> datům ve formuláři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Chybějící informace o infrastruktuře v případě </a:t>
            </a:r>
            <a:r>
              <a:rPr lang="cs-CZ" sz="2400" b="1" dirty="0">
                <a:solidFill>
                  <a:schemeClr val="bg2"/>
                </a:solidFill>
              </a:rPr>
              <a:t>provozovatelů</a:t>
            </a:r>
            <a:r>
              <a:rPr lang="cs-CZ" sz="2400" dirty="0">
                <a:solidFill>
                  <a:schemeClr val="bg2"/>
                </a:solidFill>
              </a:rPr>
              <a:t> sítí neposkytujících služby (typicky propojené společnosti – vykazovaná data musí vzájemně korespondovat)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</a:rPr>
              <a:t>Nesoulad vykázaných údajů s rozsahem </a:t>
            </a:r>
            <a:r>
              <a:rPr lang="cs-CZ" sz="2400" b="1" dirty="0">
                <a:solidFill>
                  <a:schemeClr val="bg2"/>
                </a:solidFill>
              </a:rPr>
              <a:t>oznámených</a:t>
            </a:r>
            <a:r>
              <a:rPr lang="cs-CZ" sz="2400" dirty="0">
                <a:solidFill>
                  <a:schemeClr val="bg2"/>
                </a:solidFill>
              </a:rPr>
              <a:t> komunikačních činností</a:t>
            </a:r>
          </a:p>
          <a:p>
            <a:endParaRPr lang="en-GB" sz="11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BA7BB67-83FA-475C-B2EB-2AA22869B7F7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6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941E8F6-0EAB-4203-A3D5-F228D3C83A4F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98" y="1415677"/>
            <a:ext cx="9239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831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3759B-74E9-466B-80EE-4E702BC2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nejčastější</a:t>
            </a:r>
            <a:r>
              <a:rPr lang="en-GB" dirty="0"/>
              <a:t> </a:t>
            </a:r>
            <a:r>
              <a:rPr lang="cs-CZ" dirty="0"/>
              <a:t>důvody pochybností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6C7CC-0F12-4CBF-A898-F8C354FEAB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6467" y="1058334"/>
            <a:ext cx="9465733" cy="5105400"/>
          </a:xfrm>
        </p:spPr>
        <p:txBody>
          <a:bodyPr/>
          <a:lstStyle/>
          <a:p>
            <a:pPr lvl="1"/>
            <a:r>
              <a:rPr lang="cs-CZ" sz="2200" dirty="0"/>
              <a:t>Nepravděpodobně velký nárůst/pokles v časové řadě</a:t>
            </a:r>
          </a:p>
          <a:p>
            <a:pPr lvl="1"/>
            <a:r>
              <a:rPr lang="cs-CZ" sz="2200" dirty="0"/>
              <a:t>Nepravděpodobné změny proti předchozímu období</a:t>
            </a:r>
          </a:p>
          <a:p>
            <a:pPr lvl="1"/>
            <a:r>
              <a:rPr lang="cs-CZ" sz="2200" dirty="0"/>
              <a:t>Vykázání </a:t>
            </a:r>
            <a:r>
              <a:rPr lang="cs-CZ" sz="2200" b="1" dirty="0"/>
              <a:t>pokrytí</a:t>
            </a:r>
            <a:r>
              <a:rPr lang="cs-CZ" sz="2200" dirty="0"/>
              <a:t> jen těch adresních míst, kde je zároveň poskytována služba, tj. aktivní přípojka (zejména u pevných sítí)</a:t>
            </a:r>
          </a:p>
          <a:p>
            <a:pPr lvl="1"/>
            <a:r>
              <a:rPr lang="cs-CZ" sz="2200" dirty="0"/>
              <a:t>Nadhodnocené pokrytí adresních míst (</a:t>
            </a:r>
            <a:r>
              <a:rPr lang="cs-CZ" sz="2200" b="1" dirty="0"/>
              <a:t>vysoký nepoměr </a:t>
            </a:r>
            <a:r>
              <a:rPr lang="cs-CZ" sz="2200" dirty="0"/>
              <a:t>mezi počtem adresních míst s aktivní přípojkou a počtem adresních míst pokrytých disponibilní přípojkou)</a:t>
            </a:r>
          </a:p>
          <a:p>
            <a:pPr lvl="1"/>
            <a:r>
              <a:rPr lang="cs-CZ" sz="2200" dirty="0"/>
              <a:t>Inzerovaná </a:t>
            </a:r>
            <a:r>
              <a:rPr lang="cs-CZ" sz="2200" b="1" dirty="0"/>
              <a:t>rychlost</a:t>
            </a:r>
            <a:r>
              <a:rPr lang="cs-CZ" sz="2200" dirty="0"/>
              <a:t> (aktivní přípojky ve formuláři) ve vyšším intervalu než intervaly maximální dosažitelné rychlosti (pokrytí disponibilní přípojkou v geografické příloze)</a:t>
            </a:r>
          </a:p>
          <a:p>
            <a:pPr lvl="1"/>
            <a:r>
              <a:rPr lang="cs-CZ" sz="2200" dirty="0"/>
              <a:t>Nesoulad vykázané třídy </a:t>
            </a:r>
            <a:r>
              <a:rPr lang="cs-CZ" sz="2200" b="1" dirty="0"/>
              <a:t>sítě VHCN </a:t>
            </a:r>
            <a:r>
              <a:rPr lang="cs-CZ" sz="2200" dirty="0"/>
              <a:t>v porovnání s technologickou kategorií, případně s vykazovanými rychlostními intervaly </a:t>
            </a:r>
            <a:br>
              <a:rPr lang="cs-CZ" sz="2200" dirty="0"/>
            </a:br>
            <a:r>
              <a:rPr lang="cs-CZ" sz="2200" dirty="0"/>
              <a:t>(v případě třídy 3 a 4) &gt;&gt;</a:t>
            </a:r>
          </a:p>
          <a:p>
            <a:pPr lvl="1"/>
            <a:endParaRPr lang="cs-CZ" sz="28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4B5A8C0-47C6-4E2F-8178-F400752570C1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7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009C77-27B8-4BA3-A405-14A5A6AC6EDE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900" y="2185381"/>
            <a:ext cx="1515300" cy="16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148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3759B-74E9-466B-80EE-4E702BC2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Pomocné funkcionality při vyplňování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6C7CC-0F12-4CBF-A898-F8C354FEAB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5258" y="860870"/>
            <a:ext cx="9917685" cy="5861663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Pro každé aktivní pole je zobrazována hodnota vykázaná v předchozích formulářích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 případě významné změny (např. nově vyplněné pole) je pole fialově orámováno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marL="285750" lvl="1" indent="-28575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„Zčervenání“ pole v případě chyby založené na nejběžnější logické úvaze (např. potřeba vyplnění tržeb v případě poskytování služby)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AD6963-8BD6-4604-85BC-1DC1CB3D5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821" y="3276150"/>
            <a:ext cx="5854207" cy="97083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C56AA75-0A23-4E01-B163-7AFC98C19C2E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8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7761B6-F84D-4D7B-8A87-F6FEB2C28158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057" y="2133600"/>
            <a:ext cx="1836201" cy="1295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423AA4-2199-41C4-B7B2-6515E8117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821" y="1679187"/>
            <a:ext cx="2086862" cy="66513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170D969-C1B9-415A-BADF-8C0AC4BB65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"/>
          <a:stretch/>
        </p:blipFill>
        <p:spPr>
          <a:xfrm>
            <a:off x="2449821" y="5394767"/>
            <a:ext cx="6541307" cy="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1285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Na co se zaměřit – OPAKOVÁNÍ Z MINULA</a:t>
            </a:r>
            <a:endParaRPr lang="en-GB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6535A6-9E18-4906-9E85-58D025BD93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31338" y="1084681"/>
            <a:ext cx="9413995" cy="5277030"/>
          </a:xfrm>
        </p:spPr>
        <p:txBody>
          <a:bodyPr/>
          <a:lstStyle/>
          <a:p>
            <a:pPr algn="just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Zkontrolovat a opravit </a:t>
            </a:r>
            <a:r>
              <a:rPr lang="cs-CZ" sz="2000" b="1" dirty="0">
                <a:solidFill>
                  <a:schemeClr val="bg2"/>
                </a:solidFill>
              </a:rPr>
              <a:t>červeně podbarvená pole s indikací chyby</a:t>
            </a:r>
            <a:r>
              <a:rPr lang="cs-CZ" sz="2000" dirty="0">
                <a:solidFill>
                  <a:schemeClr val="bg2"/>
                </a:solidFill>
              </a:rPr>
              <a:t> (nastavení automatických kontrol dle nejčastějších způsobů poskytování sledovaných služeb)</a:t>
            </a:r>
          </a:p>
          <a:p>
            <a:pPr algn="just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Ověřit vykázaná data v </a:t>
            </a:r>
            <a:r>
              <a:rPr lang="cs-CZ" sz="2000" b="1" dirty="0">
                <a:solidFill>
                  <a:schemeClr val="bg2"/>
                </a:solidFill>
              </a:rPr>
              <a:t>porovnání s historickými údaji </a:t>
            </a:r>
            <a:r>
              <a:rPr lang="cs-CZ" sz="2000" dirty="0">
                <a:solidFill>
                  <a:schemeClr val="bg2"/>
                </a:solidFill>
              </a:rPr>
              <a:t>a upozornění pro fialově orámovaná pole – včetně souvislostí mezi pololetním a celoročním formulářem</a:t>
            </a:r>
          </a:p>
          <a:p>
            <a:pPr algn="just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Ověřit </a:t>
            </a:r>
            <a:r>
              <a:rPr lang="cs-CZ" sz="2000" b="1" dirty="0">
                <a:solidFill>
                  <a:schemeClr val="bg2"/>
                </a:solidFill>
              </a:rPr>
              <a:t>přepočty z vykazovaných údajů </a:t>
            </a:r>
            <a:r>
              <a:rPr lang="cs-CZ" sz="2000" dirty="0">
                <a:solidFill>
                  <a:schemeClr val="bg2"/>
                </a:solidFill>
              </a:rPr>
              <a:t>– např. průměrný objem přenesených dat na 1 aktivní přípojku za měsíc, průměrné tržby za 1 aktivní přípojku za měsíc, průměrná cena za minutu hlasového provozu, průměrný hlasový provoz na 1 účastnickou stanici</a:t>
            </a:r>
          </a:p>
          <a:p>
            <a:pPr algn="just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Zkontrolovat </a:t>
            </a:r>
            <a:r>
              <a:rPr lang="cs-CZ" sz="2000" b="1" dirty="0">
                <a:solidFill>
                  <a:schemeClr val="bg2"/>
                </a:solidFill>
              </a:rPr>
              <a:t>jednotky / řády</a:t>
            </a:r>
            <a:r>
              <a:rPr lang="cs-CZ" sz="2000" dirty="0">
                <a:solidFill>
                  <a:schemeClr val="bg2"/>
                </a:solidFill>
              </a:rPr>
              <a:t>, ve kterých se údaje vykazují</a:t>
            </a:r>
          </a:p>
          <a:p>
            <a:pPr algn="just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Zkontrolovat </a:t>
            </a:r>
            <a:r>
              <a:rPr lang="cs-CZ" sz="2000" b="1" dirty="0">
                <a:solidFill>
                  <a:schemeClr val="bg2"/>
                </a:solidFill>
              </a:rPr>
              <a:t>zařazení do rychlostních intervalů </a:t>
            </a:r>
            <a:r>
              <a:rPr lang="cs-CZ" sz="2000" dirty="0">
                <a:solidFill>
                  <a:schemeClr val="bg2"/>
                </a:solidFill>
              </a:rPr>
              <a:t>s ohledem na nabízené služby, hraniční hodnoty a typ rychlosti</a:t>
            </a:r>
          </a:p>
          <a:p>
            <a:pPr algn="just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Potřeba </a:t>
            </a:r>
            <a:r>
              <a:rPr lang="cs-CZ" sz="2000" b="1" dirty="0">
                <a:solidFill>
                  <a:schemeClr val="bg2"/>
                </a:solidFill>
              </a:rPr>
              <a:t>vysvětlení do poznámky </a:t>
            </a:r>
            <a:r>
              <a:rPr lang="cs-CZ" sz="2000" dirty="0">
                <a:solidFill>
                  <a:schemeClr val="bg2"/>
                </a:solidFill>
              </a:rPr>
              <a:t>v případě indikace chyby nebo nestandardní situace (např. nestandardní výkyv v časové řadě)</a:t>
            </a:r>
          </a:p>
          <a:p>
            <a:pPr algn="just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V případě potřeby vždy </a:t>
            </a:r>
            <a:r>
              <a:rPr lang="cs-CZ" sz="2000" b="1" dirty="0">
                <a:solidFill>
                  <a:schemeClr val="bg2"/>
                </a:solidFill>
              </a:rPr>
              <a:t>konzultovat</a:t>
            </a:r>
            <a:r>
              <a:rPr lang="cs-CZ" sz="2000" dirty="0">
                <a:solidFill>
                  <a:schemeClr val="bg2"/>
                </a:solidFill>
              </a:rPr>
              <a:t> vykazování dat s pracovníky ČTÚ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25435C-A9C1-4A1D-85AC-6927F3B58274}"/>
              </a:ext>
            </a:extLst>
          </p:cNvPr>
          <p:cNvSpPr txBox="1"/>
          <p:nvPr/>
        </p:nvSpPr>
        <p:spPr>
          <a:xfrm>
            <a:off x="367645" y="5608948"/>
            <a:ext cx="4553147" cy="10483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0A47D51-80A6-4216-B7CE-C8EDBE0BD7B4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9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5BEEEE4-A4D7-45A8-BD7C-7F21F24C5A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894" y="2018847"/>
            <a:ext cx="1217326" cy="25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82405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še tmavé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tu_vzor_19_10_2023.potx" id="{EA493451-31B4-4BB1-A922-49B1492CD018}" vid="{05D47FDD-AB14-4F3B-80D1-98274D0B552E}"/>
    </a:ext>
  </a:extLst>
</a:theme>
</file>

<file path=ppt/theme/theme2.xml><?xml version="1.0" encoding="utf-8"?>
<a:theme xmlns:a="http://schemas.openxmlformats.org/drawingml/2006/main" name="Tmavý pruh nahoře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ctu_vzor_19_10_2023.potx" id="{EA493451-31B4-4BB1-A922-49B1492CD018}" vid="{5A4F7D71-2780-4D2E-95A1-4D8E0EB4A813}"/>
    </a:ext>
  </a:extLst>
</a:theme>
</file>

<file path=ppt/theme/theme3.xml><?xml version="1.0" encoding="utf-8"?>
<a:theme xmlns:a="http://schemas.openxmlformats.org/drawingml/2006/main" name="Tmavý pruh vlevo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tu_vzor_19_10_2023.potx" id="{EA493451-31B4-4BB1-A922-49B1492CD018}" vid="{7156C978-D221-4541-ABDA-83B0E7E5F651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1098</Words>
  <Application>Microsoft Office PowerPoint</Application>
  <PresentationFormat>Širokoúhlá obrazovka</PresentationFormat>
  <Paragraphs>140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Vše tmavé</vt:lpstr>
      <vt:lpstr>Tmavý pruh nahoře</vt:lpstr>
      <vt:lpstr>Tmavý pruh vlevo</vt:lpstr>
      <vt:lpstr>Zkušenosti a výsledky sběru dat  za rok 2024</vt:lpstr>
      <vt:lpstr>Obsah prezentace</vt:lpstr>
      <vt:lpstr>Stručná Rekapitulace změn</vt:lpstr>
      <vt:lpstr>Geografická data v roce 2024</vt:lpstr>
      <vt:lpstr>dopady redukce</vt:lpstr>
      <vt:lpstr>důvody pochybností – OPAKOVÁNÍ Z MINULA</vt:lpstr>
      <vt:lpstr>nejčastější důvody pochybností</vt:lpstr>
      <vt:lpstr>Pomocné funkcionality při vyplňování</vt:lpstr>
      <vt:lpstr>Na co se zaměřit – OPAKOVÁNÍ Z MINULA</vt:lpstr>
      <vt:lpstr>Výsledky sběru dat 2024 </vt:lpstr>
      <vt:lpstr>Sběr Dat za rok 2025</vt:lpstr>
      <vt:lpstr>Co nás čeká</vt:lpstr>
      <vt:lpstr>kontaktní informace</vt:lpstr>
      <vt:lpstr>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ke sběru dat za rok 2024</dc:title>
  <dc:creator>Vosáhlová Veronika</dc:creator>
  <cp:lastModifiedBy>Ebert Marek</cp:lastModifiedBy>
  <cp:revision>177</cp:revision>
  <cp:lastPrinted>2025-07-07T11:01:06Z</cp:lastPrinted>
  <dcterms:created xsi:type="dcterms:W3CDTF">2024-10-11T12:38:12Z</dcterms:created>
  <dcterms:modified xsi:type="dcterms:W3CDTF">2025-07-16T06:14:59Z</dcterms:modified>
</cp:coreProperties>
</file>